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  <p:sldMasterId id="2147483780" r:id="rId2"/>
  </p:sldMasterIdLst>
  <p:notesMasterIdLst>
    <p:notesMasterId r:id="rId22"/>
  </p:notesMasterIdLst>
  <p:sldIdLst>
    <p:sldId id="256" r:id="rId3"/>
    <p:sldId id="257" r:id="rId4"/>
    <p:sldId id="259" r:id="rId5"/>
    <p:sldId id="268" r:id="rId6"/>
    <p:sldId id="258" r:id="rId7"/>
    <p:sldId id="270" r:id="rId8"/>
    <p:sldId id="275" r:id="rId9"/>
    <p:sldId id="260" r:id="rId10"/>
    <p:sldId id="261" r:id="rId11"/>
    <p:sldId id="262" r:id="rId12"/>
    <p:sldId id="271" r:id="rId13"/>
    <p:sldId id="272" r:id="rId14"/>
    <p:sldId id="274" r:id="rId15"/>
    <p:sldId id="263" r:id="rId16"/>
    <p:sldId id="264" r:id="rId17"/>
    <p:sldId id="276" r:id="rId18"/>
    <p:sldId id="265" r:id="rId19"/>
    <p:sldId id="266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D06ED3-A005-4886-B323-30E656DAD5BB}">
          <p14:sldIdLst>
            <p14:sldId id="256"/>
            <p14:sldId id="257"/>
            <p14:sldId id="259"/>
            <p14:sldId id="268"/>
            <p14:sldId id="258"/>
            <p14:sldId id="270"/>
            <p14:sldId id="275"/>
            <p14:sldId id="260"/>
            <p14:sldId id="261"/>
            <p14:sldId id="262"/>
            <p14:sldId id="271"/>
            <p14:sldId id="272"/>
            <p14:sldId id="274"/>
            <p14:sldId id="263"/>
            <p14:sldId id="264"/>
            <p14:sldId id="276"/>
            <p14:sldId id="265"/>
            <p14:sldId id="266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74316"/>
  </p:normalViewPr>
  <p:slideViewPr>
    <p:cSldViewPr snapToGrid="0">
      <p:cViewPr varScale="1">
        <p:scale>
          <a:sx n="83" d="100"/>
          <a:sy n="83" d="100"/>
        </p:scale>
        <p:origin x="1640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DE0C21-ECE1-4B9C-A126-D4EB0EE883C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28335F-0358-44AA-A4C2-61BAA01CA0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Measured biodiversity by looking at species richness</a:t>
          </a:r>
        </a:p>
      </dgm:t>
    </dgm:pt>
    <dgm:pt modelId="{B2EF2682-EA2E-4F32-8DAA-ADABB420FB68}" type="parTrans" cxnId="{3E619A87-6E95-4912-96B4-660EE0E83D9D}">
      <dgm:prSet/>
      <dgm:spPr/>
      <dgm:t>
        <a:bodyPr/>
        <a:lstStyle/>
        <a:p>
          <a:endParaRPr lang="en-US"/>
        </a:p>
      </dgm:t>
    </dgm:pt>
    <dgm:pt modelId="{849080E4-E048-4C50-BD27-40C6E2034BF4}" type="sibTrans" cxnId="{3E619A87-6E95-4912-96B4-660EE0E83D9D}">
      <dgm:prSet/>
      <dgm:spPr/>
      <dgm:t>
        <a:bodyPr/>
        <a:lstStyle/>
        <a:p>
          <a:endParaRPr lang="en-US"/>
        </a:p>
      </dgm:t>
    </dgm:pt>
    <dgm:pt modelId="{FE7627A5-6B4A-4A8D-B88C-7E1A747A6B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iNaturalist – a citizen science platform</a:t>
          </a:r>
        </a:p>
      </dgm:t>
    </dgm:pt>
    <dgm:pt modelId="{68587884-C1C5-4B7E-B60D-384D051C5F20}" type="parTrans" cxnId="{BEF3B07F-C34E-445F-B793-10058565CF98}">
      <dgm:prSet/>
      <dgm:spPr/>
      <dgm:t>
        <a:bodyPr/>
        <a:lstStyle/>
        <a:p>
          <a:endParaRPr lang="en-US"/>
        </a:p>
      </dgm:t>
    </dgm:pt>
    <dgm:pt modelId="{48B16BFE-45A6-4AFD-9FBE-23CA9EA36175}" type="sibTrans" cxnId="{BEF3B07F-C34E-445F-B793-10058565CF98}">
      <dgm:prSet/>
      <dgm:spPr/>
      <dgm:t>
        <a:bodyPr/>
        <a:lstStyle/>
        <a:p>
          <a:endParaRPr lang="en-US"/>
        </a:p>
      </dgm:t>
    </dgm:pt>
    <dgm:pt modelId="{2E25FB9A-0033-482A-8AB9-DA9AD63444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Devised random forest model to predict species richness</a:t>
          </a:r>
        </a:p>
      </dgm:t>
    </dgm:pt>
    <dgm:pt modelId="{A55A22F1-86A4-4B87-AB2B-483331FD7B10}" type="parTrans" cxnId="{E291851F-4A93-4FD4-A7FA-D5AC43B12112}">
      <dgm:prSet/>
      <dgm:spPr/>
      <dgm:t>
        <a:bodyPr/>
        <a:lstStyle/>
        <a:p>
          <a:endParaRPr lang="en-US"/>
        </a:p>
      </dgm:t>
    </dgm:pt>
    <dgm:pt modelId="{35C29F3D-B292-4ABF-85C1-57BB91DA7FA4}" type="sibTrans" cxnId="{E291851F-4A93-4FD4-A7FA-D5AC43B12112}">
      <dgm:prSet/>
      <dgm:spPr/>
      <dgm:t>
        <a:bodyPr/>
        <a:lstStyle/>
        <a:p>
          <a:endParaRPr lang="en-US"/>
        </a:p>
      </dgm:t>
    </dgm:pt>
    <dgm:pt modelId="{9C334FE0-E9B5-445F-94DE-48C54BA7EB8C}" type="pres">
      <dgm:prSet presAssocID="{DCDE0C21-ECE1-4B9C-A126-D4EB0EE883CE}" presName="root" presStyleCnt="0">
        <dgm:presLayoutVars>
          <dgm:dir/>
          <dgm:resizeHandles val="exact"/>
        </dgm:presLayoutVars>
      </dgm:prSet>
      <dgm:spPr/>
    </dgm:pt>
    <dgm:pt modelId="{2F61809C-21B5-4336-98E0-362576AE1134}" type="pres">
      <dgm:prSet presAssocID="{4528335F-0358-44AA-A4C2-61BAA01CA030}" presName="compNode" presStyleCnt="0"/>
      <dgm:spPr/>
    </dgm:pt>
    <dgm:pt modelId="{E707BCDD-8472-4EAF-86E9-E1FB6AFF8982}" type="pres">
      <dgm:prSet presAssocID="{4528335F-0358-44AA-A4C2-61BAA01CA030}" presName="bgRect" presStyleLbl="bgShp" presStyleIdx="0" presStyleCnt="3"/>
      <dgm:spPr/>
    </dgm:pt>
    <dgm:pt modelId="{D0F8440A-70EF-4B67-AF4C-3D7BA9972D05}" type="pres">
      <dgm:prSet presAssocID="{4528335F-0358-44AA-A4C2-61BAA01CA03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7F26A418-03B7-4C28-801D-460EEB25507D}" type="pres">
      <dgm:prSet presAssocID="{4528335F-0358-44AA-A4C2-61BAA01CA030}" presName="spaceRect" presStyleCnt="0"/>
      <dgm:spPr/>
    </dgm:pt>
    <dgm:pt modelId="{ADF40C61-66CA-44D1-A50C-BF8C7880418C}" type="pres">
      <dgm:prSet presAssocID="{4528335F-0358-44AA-A4C2-61BAA01CA030}" presName="parTx" presStyleLbl="revTx" presStyleIdx="0" presStyleCnt="3">
        <dgm:presLayoutVars>
          <dgm:chMax val="0"/>
          <dgm:chPref val="0"/>
        </dgm:presLayoutVars>
      </dgm:prSet>
      <dgm:spPr/>
    </dgm:pt>
    <dgm:pt modelId="{B21849E0-B99E-4FEE-B123-59DDC43CF570}" type="pres">
      <dgm:prSet presAssocID="{849080E4-E048-4C50-BD27-40C6E2034BF4}" presName="sibTrans" presStyleCnt="0"/>
      <dgm:spPr/>
    </dgm:pt>
    <dgm:pt modelId="{26C54322-5551-4621-A57C-EB188F9130C0}" type="pres">
      <dgm:prSet presAssocID="{FE7627A5-6B4A-4A8D-B88C-7E1A747A6B9F}" presName="compNode" presStyleCnt="0"/>
      <dgm:spPr/>
    </dgm:pt>
    <dgm:pt modelId="{C326E3F3-86F0-4171-B75D-3A250BCE8735}" type="pres">
      <dgm:prSet presAssocID="{FE7627A5-6B4A-4A8D-B88C-7E1A747A6B9F}" presName="bgRect" presStyleLbl="bgShp" presStyleIdx="1" presStyleCnt="3"/>
      <dgm:spPr/>
    </dgm:pt>
    <dgm:pt modelId="{5A952DC9-AEA8-45BF-AEF9-8700AFE2CE1B}" type="pres">
      <dgm:prSet presAssocID="{FE7627A5-6B4A-4A8D-B88C-7E1A747A6B9F}" presName="iconRect" presStyleLbl="node1" presStyleIdx="1" presStyleCnt="3" custLinFactNeighborX="-4459" custLinFactNeighborY="-9389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</dgm:pt>
    <dgm:pt modelId="{5F92FD1B-43B2-4D4D-827E-F71E55282598}" type="pres">
      <dgm:prSet presAssocID="{FE7627A5-6B4A-4A8D-B88C-7E1A747A6B9F}" presName="spaceRect" presStyleCnt="0"/>
      <dgm:spPr/>
    </dgm:pt>
    <dgm:pt modelId="{8055CEE6-FB65-4BC8-8A6B-CE43935F3A35}" type="pres">
      <dgm:prSet presAssocID="{FE7627A5-6B4A-4A8D-B88C-7E1A747A6B9F}" presName="parTx" presStyleLbl="revTx" presStyleIdx="1" presStyleCnt="3">
        <dgm:presLayoutVars>
          <dgm:chMax val="0"/>
          <dgm:chPref val="0"/>
        </dgm:presLayoutVars>
      </dgm:prSet>
      <dgm:spPr/>
    </dgm:pt>
    <dgm:pt modelId="{64EAB67F-815F-4DCB-A8A7-905FE1812DDF}" type="pres">
      <dgm:prSet presAssocID="{48B16BFE-45A6-4AFD-9FBE-23CA9EA36175}" presName="sibTrans" presStyleCnt="0"/>
      <dgm:spPr/>
    </dgm:pt>
    <dgm:pt modelId="{E9896368-84FA-4B88-9D60-3F6C133FED8E}" type="pres">
      <dgm:prSet presAssocID="{2E25FB9A-0033-482A-8AB9-DA9AD6344490}" presName="compNode" presStyleCnt="0"/>
      <dgm:spPr/>
    </dgm:pt>
    <dgm:pt modelId="{5865BDA5-FD3B-4B02-88C7-8FA788A038E3}" type="pres">
      <dgm:prSet presAssocID="{2E25FB9A-0033-482A-8AB9-DA9AD6344490}" presName="bgRect" presStyleLbl="bgShp" presStyleIdx="2" presStyleCnt="3"/>
      <dgm:spPr/>
    </dgm:pt>
    <dgm:pt modelId="{140FC7E2-FE34-46BD-AE23-3BF15A43E2E5}" type="pres">
      <dgm:prSet presAssocID="{2E25FB9A-0033-482A-8AB9-DA9AD63444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F8BB0F83-260B-4314-9C14-E7BA561BB9AF}" type="pres">
      <dgm:prSet presAssocID="{2E25FB9A-0033-482A-8AB9-DA9AD6344490}" presName="spaceRect" presStyleCnt="0"/>
      <dgm:spPr/>
    </dgm:pt>
    <dgm:pt modelId="{7D5C506E-60F3-4AC5-9558-1A0F3A675BB1}" type="pres">
      <dgm:prSet presAssocID="{2E25FB9A-0033-482A-8AB9-DA9AD634449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91851F-4A93-4FD4-A7FA-D5AC43B12112}" srcId="{DCDE0C21-ECE1-4B9C-A126-D4EB0EE883CE}" destId="{2E25FB9A-0033-482A-8AB9-DA9AD6344490}" srcOrd="2" destOrd="0" parTransId="{A55A22F1-86A4-4B87-AB2B-483331FD7B10}" sibTransId="{35C29F3D-B292-4ABF-85C1-57BB91DA7FA4}"/>
    <dgm:cxn modelId="{5D84454A-61E3-4229-BEC7-0C1A89A38DA7}" type="presOf" srcId="{4528335F-0358-44AA-A4C2-61BAA01CA030}" destId="{ADF40C61-66CA-44D1-A50C-BF8C7880418C}" srcOrd="0" destOrd="0" presId="urn:microsoft.com/office/officeart/2018/2/layout/IconVerticalSolidList"/>
    <dgm:cxn modelId="{BEF3B07F-C34E-445F-B793-10058565CF98}" srcId="{DCDE0C21-ECE1-4B9C-A126-D4EB0EE883CE}" destId="{FE7627A5-6B4A-4A8D-B88C-7E1A747A6B9F}" srcOrd="1" destOrd="0" parTransId="{68587884-C1C5-4B7E-B60D-384D051C5F20}" sibTransId="{48B16BFE-45A6-4AFD-9FBE-23CA9EA36175}"/>
    <dgm:cxn modelId="{9F4DD381-0314-4FD8-A368-B2EB26235A22}" type="presOf" srcId="{FE7627A5-6B4A-4A8D-B88C-7E1A747A6B9F}" destId="{8055CEE6-FB65-4BC8-8A6B-CE43935F3A35}" srcOrd="0" destOrd="0" presId="urn:microsoft.com/office/officeart/2018/2/layout/IconVerticalSolidList"/>
    <dgm:cxn modelId="{3E619A87-6E95-4912-96B4-660EE0E83D9D}" srcId="{DCDE0C21-ECE1-4B9C-A126-D4EB0EE883CE}" destId="{4528335F-0358-44AA-A4C2-61BAA01CA030}" srcOrd="0" destOrd="0" parTransId="{B2EF2682-EA2E-4F32-8DAA-ADABB420FB68}" sibTransId="{849080E4-E048-4C50-BD27-40C6E2034BF4}"/>
    <dgm:cxn modelId="{5F62AB87-B5C7-45EE-BAC3-4CD7F51494F0}" type="presOf" srcId="{2E25FB9A-0033-482A-8AB9-DA9AD6344490}" destId="{7D5C506E-60F3-4AC5-9558-1A0F3A675BB1}" srcOrd="0" destOrd="0" presId="urn:microsoft.com/office/officeart/2018/2/layout/IconVerticalSolidList"/>
    <dgm:cxn modelId="{26450FF6-551A-4785-BB19-2DDBCDBF38EC}" type="presOf" srcId="{DCDE0C21-ECE1-4B9C-A126-D4EB0EE883CE}" destId="{9C334FE0-E9B5-445F-94DE-48C54BA7EB8C}" srcOrd="0" destOrd="0" presId="urn:microsoft.com/office/officeart/2018/2/layout/IconVerticalSolidList"/>
    <dgm:cxn modelId="{68273DC5-E689-4956-8267-41821D00CEF5}" type="presParOf" srcId="{9C334FE0-E9B5-445F-94DE-48C54BA7EB8C}" destId="{2F61809C-21B5-4336-98E0-362576AE1134}" srcOrd="0" destOrd="0" presId="urn:microsoft.com/office/officeart/2018/2/layout/IconVerticalSolidList"/>
    <dgm:cxn modelId="{641AD31A-D160-494C-A03C-555374D65EE9}" type="presParOf" srcId="{2F61809C-21B5-4336-98E0-362576AE1134}" destId="{E707BCDD-8472-4EAF-86E9-E1FB6AFF8982}" srcOrd="0" destOrd="0" presId="urn:microsoft.com/office/officeart/2018/2/layout/IconVerticalSolidList"/>
    <dgm:cxn modelId="{048FD8FC-19EE-4AE4-A7F4-2F34E2DFA210}" type="presParOf" srcId="{2F61809C-21B5-4336-98E0-362576AE1134}" destId="{D0F8440A-70EF-4B67-AF4C-3D7BA9972D05}" srcOrd="1" destOrd="0" presId="urn:microsoft.com/office/officeart/2018/2/layout/IconVerticalSolidList"/>
    <dgm:cxn modelId="{932FE869-F56B-4AD8-BCE2-453B5CC2021C}" type="presParOf" srcId="{2F61809C-21B5-4336-98E0-362576AE1134}" destId="{7F26A418-03B7-4C28-801D-460EEB25507D}" srcOrd="2" destOrd="0" presId="urn:microsoft.com/office/officeart/2018/2/layout/IconVerticalSolidList"/>
    <dgm:cxn modelId="{6BBA02E8-40A3-4EDB-8CCF-F4B5D59CB93D}" type="presParOf" srcId="{2F61809C-21B5-4336-98E0-362576AE1134}" destId="{ADF40C61-66CA-44D1-A50C-BF8C7880418C}" srcOrd="3" destOrd="0" presId="urn:microsoft.com/office/officeart/2018/2/layout/IconVerticalSolidList"/>
    <dgm:cxn modelId="{D62FF793-C0E8-47EE-9926-EA30D400392A}" type="presParOf" srcId="{9C334FE0-E9B5-445F-94DE-48C54BA7EB8C}" destId="{B21849E0-B99E-4FEE-B123-59DDC43CF570}" srcOrd="1" destOrd="0" presId="urn:microsoft.com/office/officeart/2018/2/layout/IconVerticalSolidList"/>
    <dgm:cxn modelId="{F5B43BCF-EA9E-40BD-95EA-890993672600}" type="presParOf" srcId="{9C334FE0-E9B5-445F-94DE-48C54BA7EB8C}" destId="{26C54322-5551-4621-A57C-EB188F9130C0}" srcOrd="2" destOrd="0" presId="urn:microsoft.com/office/officeart/2018/2/layout/IconVerticalSolidList"/>
    <dgm:cxn modelId="{80445CEB-80D6-4E83-83A5-E54F6A577375}" type="presParOf" srcId="{26C54322-5551-4621-A57C-EB188F9130C0}" destId="{C326E3F3-86F0-4171-B75D-3A250BCE8735}" srcOrd="0" destOrd="0" presId="urn:microsoft.com/office/officeart/2018/2/layout/IconVerticalSolidList"/>
    <dgm:cxn modelId="{EA515969-B3C6-48E3-8F6F-8DA572CD0D3E}" type="presParOf" srcId="{26C54322-5551-4621-A57C-EB188F9130C0}" destId="{5A952DC9-AEA8-45BF-AEF9-8700AFE2CE1B}" srcOrd="1" destOrd="0" presId="urn:microsoft.com/office/officeart/2018/2/layout/IconVerticalSolidList"/>
    <dgm:cxn modelId="{BA48624F-0ABB-4D23-BC3A-9960B696273E}" type="presParOf" srcId="{26C54322-5551-4621-A57C-EB188F9130C0}" destId="{5F92FD1B-43B2-4D4D-827E-F71E55282598}" srcOrd="2" destOrd="0" presId="urn:microsoft.com/office/officeart/2018/2/layout/IconVerticalSolidList"/>
    <dgm:cxn modelId="{D5693C9E-928D-4322-B09F-187EF453752F}" type="presParOf" srcId="{26C54322-5551-4621-A57C-EB188F9130C0}" destId="{8055CEE6-FB65-4BC8-8A6B-CE43935F3A35}" srcOrd="3" destOrd="0" presId="urn:microsoft.com/office/officeart/2018/2/layout/IconVerticalSolidList"/>
    <dgm:cxn modelId="{64CEE14E-A980-4956-85C3-C15B3748E0E6}" type="presParOf" srcId="{9C334FE0-E9B5-445F-94DE-48C54BA7EB8C}" destId="{64EAB67F-815F-4DCB-A8A7-905FE1812DDF}" srcOrd="3" destOrd="0" presId="urn:microsoft.com/office/officeart/2018/2/layout/IconVerticalSolidList"/>
    <dgm:cxn modelId="{81433187-53D6-4996-8A8A-0DE213FC322D}" type="presParOf" srcId="{9C334FE0-E9B5-445F-94DE-48C54BA7EB8C}" destId="{E9896368-84FA-4B88-9D60-3F6C133FED8E}" srcOrd="4" destOrd="0" presId="urn:microsoft.com/office/officeart/2018/2/layout/IconVerticalSolidList"/>
    <dgm:cxn modelId="{01C50EDA-9291-4D59-B5DF-1F3330E9C899}" type="presParOf" srcId="{E9896368-84FA-4B88-9D60-3F6C133FED8E}" destId="{5865BDA5-FD3B-4B02-88C7-8FA788A038E3}" srcOrd="0" destOrd="0" presId="urn:microsoft.com/office/officeart/2018/2/layout/IconVerticalSolidList"/>
    <dgm:cxn modelId="{B44ADCA0-D232-4147-A096-EDFC656DF7AD}" type="presParOf" srcId="{E9896368-84FA-4B88-9D60-3F6C133FED8E}" destId="{140FC7E2-FE34-46BD-AE23-3BF15A43E2E5}" srcOrd="1" destOrd="0" presId="urn:microsoft.com/office/officeart/2018/2/layout/IconVerticalSolidList"/>
    <dgm:cxn modelId="{039B3ECC-F466-42D0-86D6-1D64BAB7A4D5}" type="presParOf" srcId="{E9896368-84FA-4B88-9D60-3F6C133FED8E}" destId="{F8BB0F83-260B-4314-9C14-E7BA561BB9AF}" srcOrd="2" destOrd="0" presId="urn:microsoft.com/office/officeart/2018/2/layout/IconVerticalSolidList"/>
    <dgm:cxn modelId="{B1DF73E2-2E43-47AD-9D94-808982A4926B}" type="presParOf" srcId="{E9896368-84FA-4B88-9D60-3F6C133FED8E}" destId="{7D5C506E-60F3-4AC5-9558-1A0F3A675B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673447-66D2-4EE9-A31E-0C7AE7C00A8C}" type="doc">
      <dgm:prSet loTypeId="urn:microsoft.com/office/officeart/2005/8/layout/hierarchy1" loCatId="hierarchy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8A9CBA1-33DB-4FB7-A09C-2672AA51CA47}">
      <dgm:prSet custT="1"/>
      <dgm:spPr/>
      <dgm:t>
        <a:bodyPr/>
        <a:lstStyle/>
        <a:p>
          <a:pPr>
            <a:defRPr cap="all"/>
          </a:pPr>
          <a:r>
            <a:rPr lang="en-US" sz="1400"/>
            <a:t>Greenspaces can support both biodiversity and human amenities without clear trade-offs</a:t>
          </a:r>
          <a:endParaRPr lang="en-US" sz="1400" dirty="0"/>
        </a:p>
      </dgm:t>
    </dgm:pt>
    <dgm:pt modelId="{A461571B-C8F2-48B5-A312-182B24F7FA1D}" type="parTrans" cxnId="{FFC558B9-F79A-4E06-B77A-161CC5C8EEE8}">
      <dgm:prSet/>
      <dgm:spPr/>
      <dgm:t>
        <a:bodyPr/>
        <a:lstStyle/>
        <a:p>
          <a:endParaRPr lang="en-US"/>
        </a:p>
      </dgm:t>
    </dgm:pt>
    <dgm:pt modelId="{2BE1B650-C1CD-4304-BAC0-257A78C2ABB5}" type="sibTrans" cxnId="{FFC558B9-F79A-4E06-B77A-161CC5C8EEE8}">
      <dgm:prSet/>
      <dgm:spPr/>
      <dgm:t>
        <a:bodyPr/>
        <a:lstStyle/>
        <a:p>
          <a:endParaRPr lang="en-US"/>
        </a:p>
      </dgm:t>
    </dgm:pt>
    <dgm:pt modelId="{7E4F1410-2731-49B2-B403-EF255654F26F}">
      <dgm:prSet custT="1"/>
      <dgm:spPr/>
      <dgm:t>
        <a:bodyPr/>
        <a:lstStyle/>
        <a:p>
          <a:pPr>
            <a:defRPr cap="all"/>
          </a:pPr>
          <a:r>
            <a:rPr lang="en-US" sz="1400"/>
            <a:t>Urban greenspaces can be optimized to serve dual purposes effectively</a:t>
          </a:r>
          <a:endParaRPr lang="en-US" sz="1400" dirty="0"/>
        </a:p>
      </dgm:t>
    </dgm:pt>
    <dgm:pt modelId="{1A7473C4-B991-424D-B9C0-66B017A193F0}" type="parTrans" cxnId="{9E5E9338-23F9-4A8E-9637-EE79DE297F01}">
      <dgm:prSet/>
      <dgm:spPr/>
      <dgm:t>
        <a:bodyPr/>
        <a:lstStyle/>
        <a:p>
          <a:endParaRPr lang="en-US"/>
        </a:p>
      </dgm:t>
    </dgm:pt>
    <dgm:pt modelId="{0550A335-75FA-43CC-9E9F-77DA4872300E}" type="sibTrans" cxnId="{9E5E9338-23F9-4A8E-9637-EE79DE297F01}">
      <dgm:prSet/>
      <dgm:spPr/>
      <dgm:t>
        <a:bodyPr/>
        <a:lstStyle/>
        <a:p>
          <a:endParaRPr lang="en-US"/>
        </a:p>
      </dgm:t>
    </dgm:pt>
    <dgm:pt modelId="{A815E382-E6B3-44F4-980D-89D0FB28D7EA}" type="pres">
      <dgm:prSet presAssocID="{31673447-66D2-4EE9-A31E-0C7AE7C00A8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8C93C97-3E02-4115-B8D7-C5C15CCC542A}" type="pres">
      <dgm:prSet presAssocID="{08A9CBA1-33DB-4FB7-A09C-2672AA51CA47}" presName="hierRoot1" presStyleCnt="0"/>
      <dgm:spPr/>
    </dgm:pt>
    <dgm:pt modelId="{0D9F7DA8-050D-4268-9093-13CBB3C228E2}" type="pres">
      <dgm:prSet presAssocID="{08A9CBA1-33DB-4FB7-A09C-2672AA51CA47}" presName="composite" presStyleCnt="0"/>
      <dgm:spPr/>
    </dgm:pt>
    <dgm:pt modelId="{FA5869EF-AFFB-4BD2-8095-7CE5376252F0}" type="pres">
      <dgm:prSet presAssocID="{08A9CBA1-33DB-4FB7-A09C-2672AA51CA47}" presName="background" presStyleLbl="node0" presStyleIdx="0" presStyleCnt="2"/>
      <dgm:spPr/>
    </dgm:pt>
    <dgm:pt modelId="{CFBD8BAE-B38D-4C83-8FF6-7E3925D5BEE7}" type="pres">
      <dgm:prSet presAssocID="{08A9CBA1-33DB-4FB7-A09C-2672AA51CA47}" presName="text" presStyleLbl="fgAcc0" presStyleIdx="0" presStyleCnt="2" custScaleX="111676" custScaleY="127406">
        <dgm:presLayoutVars>
          <dgm:chPref val="3"/>
        </dgm:presLayoutVars>
      </dgm:prSet>
      <dgm:spPr/>
    </dgm:pt>
    <dgm:pt modelId="{E25FA81D-D15E-40DD-BC46-730C5DC136B7}" type="pres">
      <dgm:prSet presAssocID="{08A9CBA1-33DB-4FB7-A09C-2672AA51CA47}" presName="hierChild2" presStyleCnt="0"/>
      <dgm:spPr/>
    </dgm:pt>
    <dgm:pt modelId="{7F4F7F2E-F0A0-414D-A5D6-96449B706BC2}" type="pres">
      <dgm:prSet presAssocID="{7E4F1410-2731-49B2-B403-EF255654F26F}" presName="hierRoot1" presStyleCnt="0"/>
      <dgm:spPr/>
    </dgm:pt>
    <dgm:pt modelId="{2501CF6F-3235-4965-894D-FC40D77D4562}" type="pres">
      <dgm:prSet presAssocID="{7E4F1410-2731-49B2-B403-EF255654F26F}" presName="composite" presStyleCnt="0"/>
      <dgm:spPr/>
    </dgm:pt>
    <dgm:pt modelId="{253DE63C-BB73-4292-A42D-3D27AE2789B8}" type="pres">
      <dgm:prSet presAssocID="{7E4F1410-2731-49B2-B403-EF255654F26F}" presName="background" presStyleLbl="node0" presStyleIdx="1" presStyleCnt="2"/>
      <dgm:spPr/>
    </dgm:pt>
    <dgm:pt modelId="{D56C7310-7CD3-41D7-B810-521C1BF17CFA}" type="pres">
      <dgm:prSet presAssocID="{7E4F1410-2731-49B2-B403-EF255654F26F}" presName="text" presStyleLbl="fgAcc0" presStyleIdx="1" presStyleCnt="2" custScaleX="105821" custScaleY="128152">
        <dgm:presLayoutVars>
          <dgm:chPref val="3"/>
        </dgm:presLayoutVars>
      </dgm:prSet>
      <dgm:spPr/>
    </dgm:pt>
    <dgm:pt modelId="{2A284BAC-C713-4B6C-A76C-ACD04B42FE14}" type="pres">
      <dgm:prSet presAssocID="{7E4F1410-2731-49B2-B403-EF255654F26F}" presName="hierChild2" presStyleCnt="0"/>
      <dgm:spPr/>
    </dgm:pt>
  </dgm:ptLst>
  <dgm:cxnLst>
    <dgm:cxn modelId="{3F424F2D-D9B6-874A-8917-1B6D8B334F83}" type="presOf" srcId="{31673447-66D2-4EE9-A31E-0C7AE7C00A8C}" destId="{A815E382-E6B3-44F4-980D-89D0FB28D7EA}" srcOrd="0" destOrd="0" presId="urn:microsoft.com/office/officeart/2005/8/layout/hierarchy1"/>
    <dgm:cxn modelId="{9E5E9338-23F9-4A8E-9637-EE79DE297F01}" srcId="{31673447-66D2-4EE9-A31E-0C7AE7C00A8C}" destId="{7E4F1410-2731-49B2-B403-EF255654F26F}" srcOrd="1" destOrd="0" parTransId="{1A7473C4-B991-424D-B9C0-66B017A193F0}" sibTransId="{0550A335-75FA-43CC-9E9F-77DA4872300E}"/>
    <dgm:cxn modelId="{3F683A3A-3FB8-3E48-94FB-D24176B0C759}" type="presOf" srcId="{7E4F1410-2731-49B2-B403-EF255654F26F}" destId="{D56C7310-7CD3-41D7-B810-521C1BF17CFA}" srcOrd="0" destOrd="0" presId="urn:microsoft.com/office/officeart/2005/8/layout/hierarchy1"/>
    <dgm:cxn modelId="{FFC558B9-F79A-4E06-B77A-161CC5C8EEE8}" srcId="{31673447-66D2-4EE9-A31E-0C7AE7C00A8C}" destId="{08A9CBA1-33DB-4FB7-A09C-2672AA51CA47}" srcOrd="0" destOrd="0" parTransId="{A461571B-C8F2-48B5-A312-182B24F7FA1D}" sibTransId="{2BE1B650-C1CD-4304-BAC0-257A78C2ABB5}"/>
    <dgm:cxn modelId="{A20321CA-8D52-924B-AD44-91DAFD61D66F}" type="presOf" srcId="{08A9CBA1-33DB-4FB7-A09C-2672AA51CA47}" destId="{CFBD8BAE-B38D-4C83-8FF6-7E3925D5BEE7}" srcOrd="0" destOrd="0" presId="urn:microsoft.com/office/officeart/2005/8/layout/hierarchy1"/>
    <dgm:cxn modelId="{115AA08B-A719-1E41-9D03-0CBF5F260F94}" type="presParOf" srcId="{A815E382-E6B3-44F4-980D-89D0FB28D7EA}" destId="{E8C93C97-3E02-4115-B8D7-C5C15CCC542A}" srcOrd="0" destOrd="0" presId="urn:microsoft.com/office/officeart/2005/8/layout/hierarchy1"/>
    <dgm:cxn modelId="{EB736285-BCB4-DF4B-BD7F-72EC074C7F09}" type="presParOf" srcId="{E8C93C97-3E02-4115-B8D7-C5C15CCC542A}" destId="{0D9F7DA8-050D-4268-9093-13CBB3C228E2}" srcOrd="0" destOrd="0" presId="urn:microsoft.com/office/officeart/2005/8/layout/hierarchy1"/>
    <dgm:cxn modelId="{2858F8C7-EBEB-2F49-B79C-DFA7414E517D}" type="presParOf" srcId="{0D9F7DA8-050D-4268-9093-13CBB3C228E2}" destId="{FA5869EF-AFFB-4BD2-8095-7CE5376252F0}" srcOrd="0" destOrd="0" presId="urn:microsoft.com/office/officeart/2005/8/layout/hierarchy1"/>
    <dgm:cxn modelId="{34161D7B-CAFB-1548-A449-51E9BDB79219}" type="presParOf" srcId="{0D9F7DA8-050D-4268-9093-13CBB3C228E2}" destId="{CFBD8BAE-B38D-4C83-8FF6-7E3925D5BEE7}" srcOrd="1" destOrd="0" presId="urn:microsoft.com/office/officeart/2005/8/layout/hierarchy1"/>
    <dgm:cxn modelId="{8C43ACBE-191F-344C-AE2E-FCEB96FD9724}" type="presParOf" srcId="{E8C93C97-3E02-4115-B8D7-C5C15CCC542A}" destId="{E25FA81D-D15E-40DD-BC46-730C5DC136B7}" srcOrd="1" destOrd="0" presId="urn:microsoft.com/office/officeart/2005/8/layout/hierarchy1"/>
    <dgm:cxn modelId="{3E14D0AA-7770-4345-98B2-7FA1E11EAAA3}" type="presParOf" srcId="{A815E382-E6B3-44F4-980D-89D0FB28D7EA}" destId="{7F4F7F2E-F0A0-414D-A5D6-96449B706BC2}" srcOrd="1" destOrd="0" presId="urn:microsoft.com/office/officeart/2005/8/layout/hierarchy1"/>
    <dgm:cxn modelId="{0A550D91-9569-FA4F-BBF1-78AF96E47CDD}" type="presParOf" srcId="{7F4F7F2E-F0A0-414D-A5D6-96449B706BC2}" destId="{2501CF6F-3235-4965-894D-FC40D77D4562}" srcOrd="0" destOrd="0" presId="urn:microsoft.com/office/officeart/2005/8/layout/hierarchy1"/>
    <dgm:cxn modelId="{BD07AC70-B57B-7E47-9736-DB6DCEA9BF69}" type="presParOf" srcId="{2501CF6F-3235-4965-894D-FC40D77D4562}" destId="{253DE63C-BB73-4292-A42D-3D27AE2789B8}" srcOrd="0" destOrd="0" presId="urn:microsoft.com/office/officeart/2005/8/layout/hierarchy1"/>
    <dgm:cxn modelId="{76FE3DC2-AA2D-7C4F-87EE-A6CFD9DF983E}" type="presParOf" srcId="{2501CF6F-3235-4965-894D-FC40D77D4562}" destId="{D56C7310-7CD3-41D7-B810-521C1BF17CFA}" srcOrd="1" destOrd="0" presId="urn:microsoft.com/office/officeart/2005/8/layout/hierarchy1"/>
    <dgm:cxn modelId="{31423A2B-0893-9642-9747-468965B05F13}" type="presParOf" srcId="{7F4F7F2E-F0A0-414D-A5D6-96449B706BC2}" destId="{2A284BAC-C713-4B6C-A76C-ACD04B42FE1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7BCDD-8472-4EAF-86E9-E1FB6AFF8982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F8440A-70EF-4B67-AF4C-3D7BA9972D05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40C61-66CA-44D1-A50C-BF8C7880418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Measured biodiversity by looking at species richness</a:t>
          </a:r>
        </a:p>
      </dsp:txBody>
      <dsp:txXfrm>
        <a:off x="1435590" y="531"/>
        <a:ext cx="9080009" cy="1242935"/>
      </dsp:txXfrm>
    </dsp:sp>
    <dsp:sp modelId="{C326E3F3-86F0-4171-B75D-3A250BCE873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52DC9-AEA8-45BF-AEF9-8700AFE2CE1B}">
      <dsp:nvSpPr>
        <dsp:cNvPr id="0" name=""/>
        <dsp:cNvSpPr/>
      </dsp:nvSpPr>
      <dsp:spPr>
        <a:xfrm>
          <a:off x="345505" y="1769677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5CEE6-FB65-4BC8-8A6B-CE43935F3A35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iNaturalist – a citizen science platform</a:t>
          </a:r>
        </a:p>
      </dsp:txBody>
      <dsp:txXfrm>
        <a:off x="1435590" y="1554201"/>
        <a:ext cx="9080009" cy="1242935"/>
      </dsp:txXfrm>
    </dsp:sp>
    <dsp:sp modelId="{5865BDA5-FD3B-4B02-88C7-8FA788A038E3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FC7E2-FE34-46BD-AE23-3BF15A43E2E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C506E-60F3-4AC5-9558-1A0F3A675BB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Devised random forest model to predict species richness</a:t>
          </a: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869EF-AFFB-4BD2-8095-7CE5376252F0}">
      <dsp:nvSpPr>
        <dsp:cNvPr id="0" name=""/>
        <dsp:cNvSpPr/>
      </dsp:nvSpPr>
      <dsp:spPr>
        <a:xfrm>
          <a:off x="483" y="688233"/>
          <a:ext cx="1867589" cy="135296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BD8BAE-B38D-4C83-8FF6-7E3925D5BEE7}">
      <dsp:nvSpPr>
        <dsp:cNvPr id="0" name=""/>
        <dsp:cNvSpPr/>
      </dsp:nvSpPr>
      <dsp:spPr>
        <a:xfrm>
          <a:off x="186297" y="864756"/>
          <a:ext cx="1867589" cy="1352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Greenspaces can support both biodiversity and human amenities without clear trade-offs</a:t>
          </a:r>
          <a:endParaRPr lang="en-US" sz="1400" kern="1200" dirty="0"/>
        </a:p>
      </dsp:txBody>
      <dsp:txXfrm>
        <a:off x="225924" y="904383"/>
        <a:ext cx="1788335" cy="1273706"/>
      </dsp:txXfrm>
    </dsp:sp>
    <dsp:sp modelId="{253DE63C-BB73-4292-A42D-3D27AE2789B8}">
      <dsp:nvSpPr>
        <dsp:cNvPr id="0" name=""/>
        <dsp:cNvSpPr/>
      </dsp:nvSpPr>
      <dsp:spPr>
        <a:xfrm>
          <a:off x="2239701" y="688233"/>
          <a:ext cx="1769674" cy="13608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6C7310-7CD3-41D7-B810-521C1BF17CFA}">
      <dsp:nvSpPr>
        <dsp:cNvPr id="0" name=""/>
        <dsp:cNvSpPr/>
      </dsp:nvSpPr>
      <dsp:spPr>
        <a:xfrm>
          <a:off x="2425515" y="864756"/>
          <a:ext cx="1769674" cy="13608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Urban greenspaces can be optimized to serve dual purposes effectively</a:t>
          </a:r>
          <a:endParaRPr lang="en-US" sz="1400" kern="1200" dirty="0"/>
        </a:p>
      </dsp:txBody>
      <dsp:txXfrm>
        <a:off x="2465374" y="904615"/>
        <a:ext cx="1689956" cy="1281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BF29B-1686-554B-AB79-2A1096922061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D25F3-CDDA-EA46-904D-AD24C8B03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1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29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52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14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36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43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18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4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97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6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04E36"/>
              </a:solidFill>
              <a:effectLst/>
              <a:latin typeface="Noto Serif" panose="02020600060500020200" pitchFamily="18" charset="0"/>
            </a:endParaRPr>
          </a:p>
          <a:p>
            <a:endParaRPr lang="en-US" b="0" i="0" dirty="0">
              <a:solidFill>
                <a:srgbClr val="304E36"/>
              </a:solidFill>
              <a:effectLst/>
              <a:latin typeface="Noto Serif" panose="02020600060500020200" pitchFamily="18" charset="0"/>
            </a:endParaRPr>
          </a:p>
          <a:p>
            <a:endParaRPr lang="en-US" b="0" i="0" dirty="0">
              <a:solidFill>
                <a:srgbClr val="304E36"/>
              </a:solidFill>
              <a:effectLst/>
              <a:latin typeface="Noto Serif" panose="02020600060500020200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9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59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6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12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41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17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63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82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25F3-CDDA-EA46-904D-AD24C8B034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6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8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0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03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679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01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93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90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8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62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31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47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4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90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6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3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2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1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EC0AAE-DCE6-E943-9A0E-C49188596E22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29A2062-9FB9-D34B-BBF0-2A901173C89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002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8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E216-E78F-AECB-E507-5E645B709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753867"/>
            <a:ext cx="9144000" cy="2375557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Exploring the Synergies Between Biodiversity and Human Use of Urban Greenspaces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53726-BDDF-4260-B94F-975F2679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69" y="5064292"/>
            <a:ext cx="2654808" cy="880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5ED912-9432-432D-9763-059392473EC6}"/>
              </a:ext>
            </a:extLst>
          </p:cNvPr>
          <p:cNvSpPr txBox="1"/>
          <p:nvPr/>
        </p:nvSpPr>
        <p:spPr>
          <a:xfrm>
            <a:off x="1523999" y="2985582"/>
            <a:ext cx="843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Department of Wildlife Ecology and Conservation, Fort Lauderdale Research and Education Center, Davie, Florida</a:t>
            </a:r>
          </a:p>
        </p:txBody>
      </p:sp>
      <p:pic>
        <p:nvPicPr>
          <p:cNvPr id="5" name="Picture 4" descr="A logo of a global ecology research group&#10;&#10;Description automatically generated">
            <a:extLst>
              <a:ext uri="{FF2B5EF4-FFF2-40B4-BE49-F238E27FC236}">
                <a16:creationId xmlns:a16="http://schemas.microsoft.com/office/drawing/2014/main" id="{6EEA7AA8-79DC-7DD1-A3E0-DBD985E59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936" y="4717328"/>
            <a:ext cx="1625600" cy="157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24090-10E3-91F5-90B2-6064FDC4BC28}"/>
              </a:ext>
            </a:extLst>
          </p:cNvPr>
          <p:cNvSpPr txBox="1"/>
          <p:nvPr/>
        </p:nvSpPr>
        <p:spPr>
          <a:xfrm>
            <a:off x="1523999" y="363191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Nataly G. Miguez</a:t>
            </a:r>
            <a:r>
              <a:rPr lang="en-US" dirty="0"/>
              <a:t>, Brittany M. Mason, Jiangxiao Qiu, </a:t>
            </a:r>
            <a:r>
              <a:rPr lang="en-US" dirty="0" err="1"/>
              <a:t>Haojie</a:t>
            </a:r>
            <a:r>
              <a:rPr lang="en-US" dirty="0"/>
              <a:t> Cao, Corey T. Callaghan</a:t>
            </a:r>
          </a:p>
        </p:txBody>
      </p:sp>
    </p:spTree>
    <p:extLst>
      <p:ext uri="{BB962C8B-B14F-4D97-AF65-F5344CB8AC3E}">
        <p14:creationId xmlns:p14="http://schemas.microsoft.com/office/powerpoint/2010/main" val="176767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9130-CC9F-7E7D-5D58-B548DBD3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4CC0A-0DD9-9A6A-55AE-0CAC659D2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No significant correlation between biodiversity and human utility</a:t>
            </a:r>
          </a:p>
          <a:p>
            <a:r>
              <a:rPr lang="en-US" sz="2200" dirty="0"/>
              <a:t>Challenges the division between prioritizing one over the other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07AD7A5-32DC-3EFF-A2E4-999C230EB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28" y="640080"/>
            <a:ext cx="6338455" cy="5577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5523AB-26A2-3494-2B78-2F5A68E7DAEE}"/>
              </a:ext>
            </a:extLst>
          </p:cNvPr>
          <p:cNvSpPr/>
          <p:nvPr/>
        </p:nvSpPr>
        <p:spPr>
          <a:xfrm>
            <a:off x="5715224" y="1124262"/>
            <a:ext cx="4781862" cy="4032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9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E0273-A00B-77C9-B3A3-77C2BE3D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Human Utility and Biodiversity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EF386-4A49-E088-3677-B20FE426E35F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Bodies of water, kid’s playground, nature preserves showed evidence of a</a:t>
            </a:r>
            <a:r>
              <a:rPr lang="en-US" sz="2200" b="1" dirty="0"/>
              <a:t> positive </a:t>
            </a:r>
            <a:r>
              <a:rPr lang="en-US" sz="2200" dirty="0"/>
              <a:t>relationship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Picnic areas, athletic facilities showed evidence of a </a:t>
            </a:r>
            <a:r>
              <a:rPr lang="en-US" sz="2200" b="1" dirty="0"/>
              <a:t>negative</a:t>
            </a:r>
            <a:r>
              <a:rPr lang="en-US" sz="2200" dirty="0"/>
              <a:t>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A5A88-3769-E93D-C223-4555C71E3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749" y="0"/>
            <a:ext cx="5933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24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0A595-38CD-E26F-A77E-ECE06B44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Larger greenspaces can accommodate diverse values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97DF35DC-F555-EFE6-0520-B46EAA2A9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7094"/>
            <a:ext cx="5956092" cy="60038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5B1CA8-96D8-01DE-783A-85A3A59E271B}"/>
              </a:ext>
            </a:extLst>
          </p:cNvPr>
          <p:cNvSpPr txBox="1"/>
          <p:nvPr/>
        </p:nvSpPr>
        <p:spPr>
          <a:xfrm>
            <a:off x="6144588" y="427094"/>
            <a:ext cx="461665" cy="230832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dirty="0"/>
              <a:t>Human utility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34F8B-7B68-10D6-A1F7-C121D5FB4EFF}"/>
              </a:ext>
            </a:extLst>
          </p:cNvPr>
          <p:cNvSpPr txBox="1"/>
          <p:nvPr/>
        </p:nvSpPr>
        <p:spPr>
          <a:xfrm>
            <a:off x="6144588" y="3292714"/>
            <a:ext cx="461665" cy="230832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dirty="0"/>
              <a:t>Biodiversity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71C8C-CE57-FB4E-2BDA-79C41014D269}"/>
              </a:ext>
            </a:extLst>
          </p:cNvPr>
          <p:cNvSpPr txBox="1"/>
          <p:nvPr/>
        </p:nvSpPr>
        <p:spPr>
          <a:xfrm rot="5400000">
            <a:off x="8875813" y="2338607"/>
            <a:ext cx="400110" cy="230832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400" dirty="0"/>
              <a:t>Greenspace Area (ha)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8A5BB-7486-D151-E017-09056A2E72FB}"/>
              </a:ext>
            </a:extLst>
          </p:cNvPr>
          <p:cNvSpPr txBox="1"/>
          <p:nvPr/>
        </p:nvSpPr>
        <p:spPr>
          <a:xfrm rot="5400000">
            <a:off x="8875813" y="5290235"/>
            <a:ext cx="400110" cy="230832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en-US" sz="1400" dirty="0"/>
              <a:t>Greenspace Area (ha)</a:t>
            </a:r>
          </a:p>
        </p:txBody>
      </p:sp>
    </p:spTree>
    <p:extLst>
      <p:ext uri="{BB962C8B-B14F-4D97-AF65-F5344CB8AC3E}">
        <p14:creationId xmlns:p14="http://schemas.microsoft.com/office/powerpoint/2010/main" val="1846405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40711-F57E-533B-C4CA-D22B92BE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984992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04662-46C7-070C-4496-603ED184F8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7" b="539"/>
          <a:stretch/>
        </p:blipFill>
        <p:spPr>
          <a:xfrm>
            <a:off x="4948747" y="391886"/>
            <a:ext cx="6975420" cy="61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31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landscape with trees and a road&#10;&#10;Description automatically generated">
            <a:extLst>
              <a:ext uri="{FF2B5EF4-FFF2-40B4-BE49-F238E27FC236}">
                <a16:creationId xmlns:a16="http://schemas.microsoft.com/office/drawing/2014/main" id="{54D0AEEE-D0B1-1650-7D5B-69FF670C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12353153" cy="7137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DDAF4-0628-78A7-6699-C12DF936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697" y="209921"/>
            <a:ext cx="8002150" cy="16446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Markham Park: Sunrise, FL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2E038-7179-50D5-7558-A6F07E07F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32" y="1707012"/>
            <a:ext cx="5536001" cy="3902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04007B-A5CA-06E6-ABB5-F200EE455BAE}"/>
              </a:ext>
            </a:extLst>
          </p:cNvPr>
          <p:cNvSpPr txBox="1"/>
          <p:nvPr/>
        </p:nvSpPr>
        <p:spPr>
          <a:xfrm>
            <a:off x="6116917" y="1854527"/>
            <a:ext cx="4419600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 333 hectares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Contains wooded trails, butterfly gardens, lakes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Nearly all human utility variables, and high biodiversity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5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36CB14-9FF3-CE6D-4AA0-BE893D88D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-11985"/>
            <a:ext cx="12236429" cy="70699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743174-4F2C-C408-F8C0-85344AA24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35" y="-33120"/>
            <a:ext cx="10065557" cy="3278364"/>
          </a:xfrm>
          <a:prstGeom prst="ellipse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Welleby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Park: Sunrise, FL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A9EB7-BC3F-6DB4-F0D2-C76560C0D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779" y="1801650"/>
            <a:ext cx="5536001" cy="3930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41FF7-5463-4E2F-66E7-1BE57215B3D6}"/>
              </a:ext>
            </a:extLst>
          </p:cNvPr>
          <p:cNvSpPr txBox="1"/>
          <p:nvPr/>
        </p:nvSpPr>
        <p:spPr>
          <a:xfrm>
            <a:off x="267833" y="2136020"/>
            <a:ext cx="4419600" cy="29546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Nearly 3.2 hectares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Busy community 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Contains paved walking trails, kid sized town, splash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 fields of grass with few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1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9EEC59C8-5FA6-AB77-9431-FD847C3E8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344" y="280510"/>
            <a:ext cx="11825312" cy="62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8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8F4C8-3B03-7F48-BD04-88453844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/>
              <a:t>When Park Design Aligns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98764-E82C-5B78-717C-53E08478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72" r="22479" b="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9B20C6-6C10-8C57-6C93-7304FE774F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315000"/>
              </p:ext>
            </p:extLst>
          </p:nvPr>
        </p:nvGraphicFramePr>
        <p:xfrm>
          <a:off x="6657715" y="2990818"/>
          <a:ext cx="4195673" cy="291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7529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ustainability">
            <a:extLst>
              <a:ext uri="{FF2B5EF4-FFF2-40B4-BE49-F238E27FC236}">
                <a16:creationId xmlns:a16="http://schemas.microsoft.com/office/drawing/2014/main" id="{570DDC26-FA74-08C6-A173-9ACECB379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53842-B249-2370-6E58-4374EC3D3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Balancing Social and Ecological Wellbeing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05F55-76DA-2752-6F2B-3FE6F6800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Thoughtful management and design of greenspaces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Signage and educational programs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Become stewards of your environment – use </a:t>
            </a:r>
            <a:r>
              <a:rPr lang="en-US" dirty="0" err="1"/>
              <a:t>iNaturalist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868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wamp with trees and water&#10;&#10;Description automatically generated with medium confidence">
            <a:extLst>
              <a:ext uri="{FF2B5EF4-FFF2-40B4-BE49-F238E27FC236}">
                <a16:creationId xmlns:a16="http://schemas.microsoft.com/office/drawing/2014/main" id="{F89CF31B-2223-3794-0477-2C78A3445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6" r="15491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CA6A4-FB96-5BD1-6BCC-43F805C5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22" y="3595830"/>
            <a:ext cx="4023360" cy="89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1B01F-D508-29EC-5D86-BD78208AD1EA}"/>
              </a:ext>
            </a:extLst>
          </p:cNvPr>
          <p:cNvSpPr txBox="1"/>
          <p:nvPr/>
        </p:nvSpPr>
        <p:spPr>
          <a:xfrm>
            <a:off x="587022" y="4820356"/>
            <a:ext cx="312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Nataly </a:t>
            </a:r>
            <a:r>
              <a:rPr lang="en-US" dirty="0" err="1"/>
              <a:t>Miguez</a:t>
            </a:r>
            <a:endParaRPr lang="en-US" dirty="0"/>
          </a:p>
          <a:p>
            <a:r>
              <a:rPr lang="en-US" dirty="0"/>
              <a:t>natalymiguez1@gmail.com</a:t>
            </a:r>
          </a:p>
        </p:txBody>
      </p:sp>
    </p:spTree>
    <p:extLst>
      <p:ext uri="{BB962C8B-B14F-4D97-AF65-F5344CB8AC3E}">
        <p14:creationId xmlns:p14="http://schemas.microsoft.com/office/powerpoint/2010/main" val="92985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6D07-E5F9-B686-CDB9-4BD25839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47" y="631137"/>
            <a:ext cx="4737341" cy="1330839"/>
          </a:xfrm>
        </p:spPr>
        <p:txBody>
          <a:bodyPr>
            <a:normAutofit fontScale="90000"/>
          </a:bodyPr>
          <a:lstStyle/>
          <a:p>
            <a:r>
              <a:rPr lang="en-US" dirty="0"/>
              <a:t>Ecosystem Services of Urban Greenspaces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1654-9796-3A6A-F021-A0E9CD14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47" y="2318277"/>
            <a:ext cx="3842618" cy="3908586"/>
          </a:xfrm>
        </p:spPr>
        <p:txBody>
          <a:bodyPr>
            <a:normAutofit/>
          </a:bodyPr>
          <a:lstStyle/>
          <a:p>
            <a:r>
              <a:rPr lang="en-US" sz="2000" dirty="0"/>
              <a:t>Urban population is projected to increase from 55% to 68% by 2050 </a:t>
            </a:r>
          </a:p>
          <a:p>
            <a:r>
              <a:rPr lang="en-US" sz="2000" dirty="0"/>
              <a:t>Provide essential habitats and vital ecosystem services</a:t>
            </a:r>
          </a:p>
          <a:p>
            <a:r>
              <a:rPr lang="en-US" sz="2000" dirty="0"/>
              <a:t>Greenspace: Accessible to the community and designated/managed as parks or recreational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D7155-2BB5-DC5D-D127-8D1B3906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30" r="1367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381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3490-9EB8-407E-FF1C-912803E9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37" y="502920"/>
            <a:ext cx="3497955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Greenspaces for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F6F6-6979-28F0-CA41-AC9B4EF6C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6488" y="785657"/>
            <a:ext cx="6894576" cy="11803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Greenspace planning strategies tend to focus on maximizing the human experience</a:t>
            </a:r>
          </a:p>
          <a:p>
            <a:endParaRPr lang="en-US" sz="2200" dirty="0"/>
          </a:p>
        </p:txBody>
      </p:sp>
      <p:pic>
        <p:nvPicPr>
          <p:cNvPr id="5" name="Picture 4" descr="A playground with a slide and a blue canopy&#10;&#10;Description automatically generated">
            <a:extLst>
              <a:ext uri="{FF2B5EF4-FFF2-40B4-BE49-F238E27FC236}">
                <a16:creationId xmlns:a16="http://schemas.microsoft.com/office/drawing/2014/main" id="{6B2E2FCC-D403-3F14-4916-2635081A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851280"/>
            <a:ext cx="10917936" cy="28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5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653884-08CE-4579-8A80-F00D55BF0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ody of water with trees and blue sky&#10;&#10;Description automatically generated">
            <a:extLst>
              <a:ext uri="{FF2B5EF4-FFF2-40B4-BE49-F238E27FC236}">
                <a16:creationId xmlns:a16="http://schemas.microsoft.com/office/drawing/2014/main" id="{1FBEE990-1052-92C7-DA4C-16914DAD1A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93" r="-3" b="10218"/>
          <a:stretch/>
        </p:blipFill>
        <p:spPr>
          <a:xfrm rot="5400000">
            <a:off x="-1186468" y="1186467"/>
            <a:ext cx="6309360" cy="3936424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20D4FAC-7B9A-4A4F-8E53-07152287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3078" y="201352"/>
            <a:ext cx="7568588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0210B-AB90-4E47-8F2A-E7B8BB72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71" y="443668"/>
            <a:ext cx="2871216" cy="1609344"/>
          </a:xfrm>
        </p:spPr>
        <p:txBody>
          <a:bodyPr>
            <a:noAutofit/>
          </a:bodyPr>
          <a:lstStyle/>
          <a:p>
            <a:r>
              <a:rPr lang="en-US" sz="3200" dirty="0"/>
              <a:t>Greenspaces for Biodiversity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D2A13B-608C-4BE1-AC1F-62B2DAF76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702" y="89748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7038ED-F717-467A-8D75-D8441BB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54550" y="123919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204AE-EA2B-4460-B713-75BECC59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391" y="443668"/>
            <a:ext cx="3712464" cy="160934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Habitats for wildlife</a:t>
            </a:r>
          </a:p>
          <a:p>
            <a:r>
              <a:rPr lang="en-US" sz="2000" dirty="0"/>
              <a:t>Provide a wildlife corridor</a:t>
            </a:r>
          </a:p>
          <a:p>
            <a:endParaRPr lang="en-US" sz="1700" dirty="0"/>
          </a:p>
        </p:txBody>
      </p:sp>
      <p:pic>
        <p:nvPicPr>
          <p:cNvPr id="4" name="Picture 3" descr="A butterfly on a leaf&#10;&#10;Description automatically generated">
            <a:extLst>
              <a:ext uri="{FF2B5EF4-FFF2-40B4-BE49-F238E27FC236}">
                <a16:creationId xmlns:a16="http://schemas.microsoft.com/office/drawing/2014/main" id="{B2D3EAA7-E200-8F00-31AB-BD15CCC469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8" r="27514" b="1"/>
          <a:stretch/>
        </p:blipFill>
        <p:spPr>
          <a:xfrm rot="5400000">
            <a:off x="4249127" y="2480009"/>
            <a:ext cx="3735926" cy="3922776"/>
          </a:xfrm>
          <a:prstGeom prst="rect">
            <a:avLst/>
          </a:prstGeom>
        </p:spPr>
      </p:pic>
      <p:pic>
        <p:nvPicPr>
          <p:cNvPr id="6" name="Picture 5" descr="A owl standing on the ground&#10;&#10;Description automatically generated">
            <a:extLst>
              <a:ext uri="{FF2B5EF4-FFF2-40B4-BE49-F238E27FC236}">
                <a16:creationId xmlns:a16="http://schemas.microsoft.com/office/drawing/2014/main" id="{A54F80CB-88DF-8085-4C44-5A21648F69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90" r="14757" b="4"/>
          <a:stretch/>
        </p:blipFill>
        <p:spPr>
          <a:xfrm>
            <a:off x="8290932" y="2560123"/>
            <a:ext cx="3901068" cy="37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7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8CBA-7C6D-FC10-EA1F-49138B15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/>
              <a:t>Broward County, Florida</a:t>
            </a:r>
          </a:p>
        </p:txBody>
      </p:sp>
      <p:pic>
        <p:nvPicPr>
          <p:cNvPr id="5" name="Picture 4" descr="A map of florida with several states&#10;&#10;Description automatically generated">
            <a:extLst>
              <a:ext uri="{FF2B5EF4-FFF2-40B4-BE49-F238E27FC236}">
                <a16:creationId xmlns:a16="http://schemas.microsoft.com/office/drawing/2014/main" id="{93325B1E-C6CC-9E30-3F36-1424B6F74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81" y="320040"/>
            <a:ext cx="4908790" cy="3927031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A2A91E0D-E40D-F912-A8CB-DFCB74E4A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785826"/>
            <a:ext cx="5471160" cy="2995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A004F-26DD-A6F6-FC12-3B1A4C2EA916}"/>
              </a:ext>
            </a:extLst>
          </p:cNvPr>
          <p:cNvSpPr txBox="1"/>
          <p:nvPr/>
        </p:nvSpPr>
        <p:spPr>
          <a:xfrm>
            <a:off x="5333999" y="4440365"/>
            <a:ext cx="6214871" cy="1722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2/3 of the county is Everglades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Unique sub-tropical climate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Second most populous county in Florida</a:t>
            </a:r>
          </a:p>
        </p:txBody>
      </p:sp>
      <p:pic>
        <p:nvPicPr>
          <p:cNvPr id="6" name="Picture 5" descr="A satellite view of a city&#10;&#10;Description automatically generated">
            <a:extLst>
              <a:ext uri="{FF2B5EF4-FFF2-40B4-BE49-F238E27FC236}">
                <a16:creationId xmlns:a16="http://schemas.microsoft.com/office/drawing/2014/main" id="{F7F2C429-8D71-A190-0A91-AC925DFC2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713" y="256667"/>
            <a:ext cx="6124902" cy="3927031"/>
          </a:xfrm>
          <a:prstGeom prst="rect">
            <a:avLst/>
          </a:prstGeom>
        </p:spPr>
      </p:pic>
      <p:pic>
        <p:nvPicPr>
          <p:cNvPr id="9" name="Picture 8" descr="An aerial view of a city&#10;&#10;Description automatically generated">
            <a:extLst>
              <a:ext uri="{FF2B5EF4-FFF2-40B4-BE49-F238E27FC236}">
                <a16:creationId xmlns:a16="http://schemas.microsoft.com/office/drawing/2014/main" id="{C67D6CEE-CF63-1E8B-D8CD-15BC96089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8" y="256667"/>
            <a:ext cx="6054174" cy="39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C5CC2-D9F3-4105-99D8-C422FDBE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Research Objective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96425-02D7-479E-942B-0864DEF63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To quantify the synergies and tradeoffs between human utility and biodiversity benefits in urban greenspaces. </a:t>
            </a:r>
          </a:p>
        </p:txBody>
      </p:sp>
      <p:pic>
        <p:nvPicPr>
          <p:cNvPr id="5" name="Picture 4" descr="A hand touching a small plant">
            <a:extLst>
              <a:ext uri="{FF2B5EF4-FFF2-40B4-BE49-F238E27FC236}">
                <a16:creationId xmlns:a16="http://schemas.microsoft.com/office/drawing/2014/main" id="{5C694B2F-072C-E4E2-7EFA-C47A4B73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907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FDD25152-7DFD-543D-E283-13E879555D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9434" y="1609908"/>
            <a:ext cx="2119861" cy="1666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1626E-1163-D95F-0CED-F809B0C52CA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0091" y="1577669"/>
            <a:ext cx="2340437" cy="177165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C1A7B0-DD17-A741-A452-851566878439}"/>
              </a:ext>
            </a:extLst>
          </p:cNvPr>
          <p:cNvSpPr txBox="1"/>
          <p:nvPr/>
        </p:nvSpPr>
        <p:spPr>
          <a:xfrm>
            <a:off x="449180" y="3286508"/>
            <a:ext cx="273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High biodiversity utility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CFB75-B024-D852-E579-AE3695DAE66B}"/>
              </a:ext>
            </a:extLst>
          </p:cNvPr>
          <p:cNvSpPr txBox="1"/>
          <p:nvPr/>
        </p:nvSpPr>
        <p:spPr>
          <a:xfrm>
            <a:off x="2901149" y="4868193"/>
            <a:ext cx="1076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Body of Water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09E18-4493-CBAB-B6C5-187B7EBC7F8F}"/>
              </a:ext>
            </a:extLst>
          </p:cNvPr>
          <p:cNvSpPr txBox="1"/>
          <p:nvPr/>
        </p:nvSpPr>
        <p:spPr>
          <a:xfrm>
            <a:off x="4988838" y="5331560"/>
            <a:ext cx="132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Picnic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DE808-C316-A403-93D9-1F36A393ED21}"/>
              </a:ext>
            </a:extLst>
          </p:cNvPr>
          <p:cNvSpPr txBox="1"/>
          <p:nvPr/>
        </p:nvSpPr>
        <p:spPr>
          <a:xfrm>
            <a:off x="3768936" y="5299669"/>
            <a:ext cx="1325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Walk Path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F5A8FF-43F1-48BB-C5B6-01E0C45153E0}"/>
              </a:ext>
            </a:extLst>
          </p:cNvPr>
          <p:cNvSpPr txBox="1"/>
          <p:nvPr/>
        </p:nvSpPr>
        <p:spPr>
          <a:xfrm>
            <a:off x="6324530" y="5299669"/>
            <a:ext cx="1209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Playground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EB9F7-27E8-51C2-FD83-A91C38C20A61}"/>
              </a:ext>
            </a:extLst>
          </p:cNvPr>
          <p:cNvSpPr txBox="1"/>
          <p:nvPr/>
        </p:nvSpPr>
        <p:spPr>
          <a:xfrm>
            <a:off x="7534442" y="5182871"/>
            <a:ext cx="1076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Dog 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91052-9842-0871-CE76-C62E37A31837}"/>
              </a:ext>
            </a:extLst>
          </p:cNvPr>
          <p:cNvSpPr txBox="1"/>
          <p:nvPr/>
        </p:nvSpPr>
        <p:spPr>
          <a:xfrm>
            <a:off x="8590665" y="4935558"/>
            <a:ext cx="869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Athletic Field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187BD-FFA6-3CAA-0AF4-0A106A45BDC4}"/>
              </a:ext>
            </a:extLst>
          </p:cNvPr>
          <p:cNvSpPr txBox="1"/>
          <p:nvPr/>
        </p:nvSpPr>
        <p:spPr>
          <a:xfrm>
            <a:off x="9535977" y="4549876"/>
            <a:ext cx="984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Fitness Center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D43C6-48F5-435E-18F1-25673214C9AF}"/>
              </a:ext>
            </a:extLst>
          </p:cNvPr>
          <p:cNvSpPr txBox="1"/>
          <p:nvPr/>
        </p:nvSpPr>
        <p:spPr>
          <a:xfrm>
            <a:off x="1742780" y="4343093"/>
            <a:ext cx="1352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Nature Preserve</a:t>
            </a:r>
          </a:p>
        </p:txBody>
      </p:sp>
      <p:pic>
        <p:nvPicPr>
          <p:cNvPr id="18" name="Graphic 17" descr="Forest scene with solid fill">
            <a:extLst>
              <a:ext uri="{FF2B5EF4-FFF2-40B4-BE49-F238E27FC236}">
                <a16:creationId xmlns:a16="http://schemas.microsoft.com/office/drawing/2014/main" id="{565E4266-210D-D972-DE32-FC4366ECD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34561" y="4325471"/>
            <a:ext cx="451506" cy="451506"/>
          </a:xfrm>
          <a:prstGeom prst="rect">
            <a:avLst/>
          </a:prstGeom>
        </p:spPr>
      </p:pic>
      <p:pic>
        <p:nvPicPr>
          <p:cNvPr id="19" name="Graphic 18" descr="Playground with solid fill">
            <a:extLst>
              <a:ext uri="{FF2B5EF4-FFF2-40B4-BE49-F238E27FC236}">
                <a16:creationId xmlns:a16="http://schemas.microsoft.com/office/drawing/2014/main" id="{13F44A30-DECD-FCB4-2FF1-200E3735BB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0329" y="5606309"/>
            <a:ext cx="456330" cy="456330"/>
          </a:xfrm>
          <a:prstGeom prst="rect">
            <a:avLst/>
          </a:prstGeom>
        </p:spPr>
      </p:pic>
      <p:pic>
        <p:nvPicPr>
          <p:cNvPr id="20" name="Graphic 19" descr="Puppy with solid fill">
            <a:extLst>
              <a:ext uri="{FF2B5EF4-FFF2-40B4-BE49-F238E27FC236}">
                <a16:creationId xmlns:a16="http://schemas.microsoft.com/office/drawing/2014/main" id="{22CDDB85-105E-DC3F-C669-AB7F4338DD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778538" y="5408613"/>
            <a:ext cx="482015" cy="482015"/>
          </a:xfrm>
          <a:prstGeom prst="rect">
            <a:avLst/>
          </a:prstGeom>
        </p:spPr>
      </p:pic>
      <p:pic>
        <p:nvPicPr>
          <p:cNvPr id="21" name="Graphic 20" descr="Dumbbell with solid fill">
            <a:extLst>
              <a:ext uri="{FF2B5EF4-FFF2-40B4-BE49-F238E27FC236}">
                <a16:creationId xmlns:a16="http://schemas.microsoft.com/office/drawing/2014/main" id="{3AC844D9-B26B-C47C-98C5-09D5BB3412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364161" y="4550219"/>
            <a:ext cx="451506" cy="451506"/>
          </a:xfrm>
          <a:prstGeom prst="rect">
            <a:avLst/>
          </a:prstGeom>
        </p:spPr>
      </p:pic>
      <p:pic>
        <p:nvPicPr>
          <p:cNvPr id="22" name="Graphic 21" descr="Sport balls with solid fill">
            <a:extLst>
              <a:ext uri="{FF2B5EF4-FFF2-40B4-BE49-F238E27FC236}">
                <a16:creationId xmlns:a16="http://schemas.microsoft.com/office/drawing/2014/main" id="{8939A44F-7FFC-252B-2A4C-BA91C7AE16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16286" y="5209874"/>
            <a:ext cx="439746" cy="439746"/>
          </a:xfrm>
          <a:prstGeom prst="rect">
            <a:avLst/>
          </a:prstGeom>
        </p:spPr>
      </p:pic>
      <p:pic>
        <p:nvPicPr>
          <p:cNvPr id="23" name="Graphic 22" descr="Wave with solid fill">
            <a:extLst>
              <a:ext uri="{FF2B5EF4-FFF2-40B4-BE49-F238E27FC236}">
                <a16:creationId xmlns:a16="http://schemas.microsoft.com/office/drawing/2014/main" id="{76A8061B-6CD4-C226-00E8-56AFE19BC7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23291" y="4775504"/>
            <a:ext cx="452442" cy="452442"/>
          </a:xfrm>
          <a:prstGeom prst="rect">
            <a:avLst/>
          </a:prstGeom>
        </p:spPr>
      </p:pic>
      <p:pic>
        <p:nvPicPr>
          <p:cNvPr id="24" name="Graphic 23" descr="Picnic table with solid fill">
            <a:extLst>
              <a:ext uri="{FF2B5EF4-FFF2-40B4-BE49-F238E27FC236}">
                <a16:creationId xmlns:a16="http://schemas.microsoft.com/office/drawing/2014/main" id="{94E23CD2-FAE3-8CB2-9E74-B83DEE4C62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74440" y="5638223"/>
            <a:ext cx="451506" cy="451506"/>
          </a:xfrm>
          <a:prstGeom prst="rect">
            <a:avLst/>
          </a:prstGeom>
        </p:spPr>
      </p:pic>
      <p:pic>
        <p:nvPicPr>
          <p:cNvPr id="25" name="Graphic 24" descr="Walk with solid fill">
            <a:extLst>
              <a:ext uri="{FF2B5EF4-FFF2-40B4-BE49-F238E27FC236}">
                <a16:creationId xmlns:a16="http://schemas.microsoft.com/office/drawing/2014/main" id="{2AE60053-17A2-F4F9-E742-2428B1783E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977440" y="5551952"/>
            <a:ext cx="500103" cy="5001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4B6DB6-6E9A-879A-C0D6-D3BA6687FF91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2727" y="2443368"/>
            <a:ext cx="2403932" cy="1823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2" name="Curved Up Arrow 1096">
            <a:extLst>
              <a:ext uri="{FF2B5EF4-FFF2-40B4-BE49-F238E27FC236}">
                <a16:creationId xmlns:a16="http://schemas.microsoft.com/office/drawing/2014/main" id="{2F069EF7-25CC-6C35-5AA7-476D1459B49C}"/>
              </a:ext>
            </a:extLst>
          </p:cNvPr>
          <p:cNvSpPr/>
          <p:nvPr/>
        </p:nvSpPr>
        <p:spPr>
          <a:xfrm>
            <a:off x="2206607" y="3846514"/>
            <a:ext cx="8082014" cy="1296989"/>
          </a:xfrm>
          <a:prstGeom prst="curvedUpArrow">
            <a:avLst/>
          </a:prstGeom>
          <a:gradFill flip="none" rotWithShape="1">
            <a:gsLst>
              <a:gs pos="89000">
                <a:srgbClr val="EF6839"/>
              </a:gs>
              <a:gs pos="32000">
                <a:schemeClr val="accent6">
                  <a:lumMod val="75000"/>
                </a:schemeClr>
              </a:gs>
              <a:gs pos="76000">
                <a:schemeClr val="accent6">
                  <a:lumMod val="60000"/>
                  <a:lumOff val="40000"/>
                </a:schemeClr>
              </a:gs>
            </a:gsLst>
            <a:lin ang="0" scaled="0"/>
            <a:tileRect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C4E9C6-4D6C-AC7B-D4EC-799313CF2612}"/>
              </a:ext>
            </a:extLst>
          </p:cNvPr>
          <p:cNvSpPr txBox="1"/>
          <p:nvPr/>
        </p:nvSpPr>
        <p:spPr>
          <a:xfrm>
            <a:off x="8826986" y="3374139"/>
            <a:ext cx="2954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73629"/>
                </a:solidFill>
              </a:rPr>
              <a:t>High human utility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FC72D7B-AAD5-21F0-8F28-D17451A5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38" y="378435"/>
            <a:ext cx="6142839" cy="1325563"/>
          </a:xfrm>
        </p:spPr>
        <p:txBody>
          <a:bodyPr/>
          <a:lstStyle/>
          <a:p>
            <a:r>
              <a:rPr lang="en-US" dirty="0"/>
              <a:t>Utility on a sliding scale</a:t>
            </a:r>
          </a:p>
        </p:txBody>
      </p:sp>
    </p:spTree>
    <p:extLst>
      <p:ext uri="{BB962C8B-B14F-4D97-AF65-F5344CB8AC3E}">
        <p14:creationId xmlns:p14="http://schemas.microsoft.com/office/powerpoint/2010/main" val="47538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9D7A0-428B-7D81-9AF8-0EEA41962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600" dirty="0"/>
              <a:t>Defining Human Utility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63EF-D86B-0012-6644-EE25B7A00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Assessed 639 parks across Broward County</a:t>
            </a:r>
          </a:p>
          <a:p>
            <a:r>
              <a:rPr lang="en-US" sz="2000" dirty="0"/>
              <a:t>Human utility index – sum of physical attributes</a:t>
            </a:r>
          </a:p>
        </p:txBody>
      </p:sp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6914B8DE-0122-177A-751C-C3E944ED3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3" y="2895396"/>
            <a:ext cx="5481509" cy="3151866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3E748C9-4E78-C957-5416-E45116D72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458782"/>
              </p:ext>
            </p:extLst>
          </p:nvPr>
        </p:nvGraphicFramePr>
        <p:xfrm>
          <a:off x="6198781" y="2985007"/>
          <a:ext cx="5523082" cy="297264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794519">
                  <a:extLst>
                    <a:ext uri="{9D8B030D-6E8A-4147-A177-3AD203B41FA5}">
                      <a16:colId xmlns:a16="http://schemas.microsoft.com/office/drawing/2014/main" val="3697143547"/>
                    </a:ext>
                  </a:extLst>
                </a:gridCol>
                <a:gridCol w="2728563">
                  <a:extLst>
                    <a:ext uri="{9D8B030D-6E8A-4147-A177-3AD203B41FA5}">
                      <a16:colId xmlns:a16="http://schemas.microsoft.com/office/drawing/2014/main" val="4205687475"/>
                    </a:ext>
                  </a:extLst>
                </a:gridCol>
              </a:tblGrid>
              <a:tr h="743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spc="0">
                          <a:solidFill>
                            <a:schemeClr val="tx1"/>
                          </a:solidFill>
                        </a:rPr>
                        <a:t>Athletic facilities </a:t>
                      </a:r>
                    </a:p>
                  </a:txBody>
                  <a:tcPr marL="131596" marR="187995" marT="37598" marB="28199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spc="0">
                          <a:solidFill>
                            <a:schemeClr val="tx1"/>
                          </a:solidFill>
                        </a:rPr>
                        <a:t>Bodies of water </a:t>
                      </a:r>
                    </a:p>
                  </a:txBody>
                  <a:tcPr marL="131596" marR="187995" marT="37598" marB="28199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05858"/>
                  </a:ext>
                </a:extLst>
              </a:tr>
              <a:tr h="743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Walking path </a:t>
                      </a:r>
                    </a:p>
                  </a:txBody>
                  <a:tcPr marL="131596" marR="187995" marT="37598" marB="28199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Playgrounds</a:t>
                      </a:r>
                    </a:p>
                  </a:txBody>
                  <a:tcPr marL="131596" marR="187995" marT="37598" marB="2819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404283"/>
                  </a:ext>
                </a:extLst>
              </a:tr>
              <a:tr h="743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Athletic field</a:t>
                      </a:r>
                    </a:p>
                  </a:txBody>
                  <a:tcPr marL="131596" marR="187995" marT="37598" marB="28199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Picnic Area</a:t>
                      </a:r>
                    </a:p>
                  </a:txBody>
                  <a:tcPr marL="131596" marR="187995" marT="37598" marB="2819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040510"/>
                  </a:ext>
                </a:extLst>
              </a:tr>
              <a:tr h="743162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Nature Preserve</a:t>
                      </a:r>
                    </a:p>
                  </a:txBody>
                  <a:tcPr marL="131596" marR="187995" marT="37598" marB="281991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tx1"/>
                          </a:solidFill>
                        </a:rPr>
                        <a:t>Dog Park</a:t>
                      </a:r>
                    </a:p>
                  </a:txBody>
                  <a:tcPr marL="131596" marR="187995" marT="37598" marB="2819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487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42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340F-1FEC-05F4-30AA-E8AFA978B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Quantifying biodiversity</a:t>
            </a:r>
          </a:p>
        </p:txBody>
      </p:sp>
      <p:graphicFrame>
        <p:nvGraphicFramePr>
          <p:cNvPr id="24" name="Content Placeholder 7">
            <a:extLst>
              <a:ext uri="{FF2B5EF4-FFF2-40B4-BE49-F238E27FC236}">
                <a16:creationId xmlns:a16="http://schemas.microsoft.com/office/drawing/2014/main" id="{C7A8AC7D-954F-85BA-FACE-912A076AA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4863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4608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16649</TotalTime>
  <Words>436</Words>
  <Application>Microsoft Macintosh PowerPoint</Application>
  <PresentationFormat>Widescreen</PresentationFormat>
  <Paragraphs>98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Calibri Light</vt:lpstr>
      <vt:lpstr>Noto Serif</vt:lpstr>
      <vt:lpstr>Office Theme</vt:lpstr>
      <vt:lpstr>Retrospect</vt:lpstr>
      <vt:lpstr>Exploring the Synergies Between Biodiversity and Human Use of Urban Greenspaces</vt:lpstr>
      <vt:lpstr>Ecosystem Services of Urban Greenspaces</vt:lpstr>
      <vt:lpstr>Greenspaces for People</vt:lpstr>
      <vt:lpstr>Greenspaces for Biodiversity</vt:lpstr>
      <vt:lpstr>Broward County, Florida</vt:lpstr>
      <vt:lpstr>Research Objective</vt:lpstr>
      <vt:lpstr>Utility on a sliding scale</vt:lpstr>
      <vt:lpstr>Defining Human Utility</vt:lpstr>
      <vt:lpstr>Quantifying biodiversity</vt:lpstr>
      <vt:lpstr>Findings</vt:lpstr>
      <vt:lpstr>Human Utility and Biodiversity</vt:lpstr>
      <vt:lpstr>Larger greenspaces can accommodate diverse values </vt:lpstr>
      <vt:lpstr>Case Studies</vt:lpstr>
      <vt:lpstr>Markham Park: Sunrise, FL</vt:lpstr>
      <vt:lpstr>Welleby Park: Sunrise, FL</vt:lpstr>
      <vt:lpstr>PowerPoint Presentation</vt:lpstr>
      <vt:lpstr>When Park Design Aligns</vt:lpstr>
      <vt:lpstr>Balancing Social and Ecological Wellbeing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Synergies Between Biodiversity and Human Use of Urban Greenspaces</dc:title>
  <dc:creator>Miguez,Nataly Gisel</dc:creator>
  <cp:lastModifiedBy>Miguez,Nataly Gisel</cp:lastModifiedBy>
  <cp:revision>30</cp:revision>
  <dcterms:created xsi:type="dcterms:W3CDTF">2024-11-11T22:41:36Z</dcterms:created>
  <dcterms:modified xsi:type="dcterms:W3CDTF">2024-12-17T04:01:48Z</dcterms:modified>
</cp:coreProperties>
</file>